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6" r:id="rId6"/>
    <p:sldId id="257" r:id="rId7"/>
    <p:sldId id="258" r:id="rId8"/>
    <p:sldId id="269" r:id="rId9"/>
    <p:sldId id="273" r:id="rId10"/>
    <p:sldId id="259" r:id="rId11"/>
    <p:sldId id="261" r:id="rId12"/>
    <p:sldId id="262" r:id="rId13"/>
    <p:sldId id="271" r:id="rId14"/>
    <p:sldId id="263" r:id="rId15"/>
    <p:sldId id="272" r:id="rId16"/>
    <p:sldId id="264" r:id="rId17"/>
    <p:sldId id="268" r:id="rId18"/>
    <p:sldId id="2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C6F"/>
    <a:srgbClr val="B52D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49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5" name="Picture 4"/>
          <p:cNvPicPr>
            <a:picLocks noChangeAspect="1"/>
          </p:cNvPicPr>
          <p:nvPr userDrawn="1"/>
        </p:nvPicPr>
        <p:blipFill rotWithShape="1">
          <a:blip r:embed="rId2"/>
          <a:srcRect t="28098" b="28717"/>
          <a:stretch/>
        </p:blipFill>
        <p:spPr>
          <a:xfrm>
            <a:off x="127417" y="316361"/>
            <a:ext cx="4871803" cy="1114126"/>
          </a:xfrm>
          <a:prstGeom prst="rect">
            <a:avLst/>
          </a:prstGeom>
        </p:spPr>
      </p:pic>
    </p:spTree>
    <p:extLst>
      <p:ext uri="{BB962C8B-B14F-4D97-AF65-F5344CB8AC3E}">
        <p14:creationId xmlns:p14="http://schemas.microsoft.com/office/powerpoint/2010/main" val="139445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8318" y="274638"/>
            <a:ext cx="6010011" cy="1143000"/>
          </a:xfrm>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971" y="78698"/>
            <a:ext cx="1264100" cy="1232941"/>
          </a:xfrm>
          <a:prstGeom prst="rect">
            <a:avLst/>
          </a:prstGeom>
        </p:spPr>
      </p:pic>
    </p:spTree>
    <p:extLst>
      <p:ext uri="{BB962C8B-B14F-4D97-AF65-F5344CB8AC3E}">
        <p14:creationId xmlns:p14="http://schemas.microsoft.com/office/powerpoint/2010/main" val="404913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57222"/>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65703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51930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828168"/>
            <a:ext cx="4038600" cy="39687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828168"/>
            <a:ext cx="4038600" cy="39687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4966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693467"/>
            <a:ext cx="4040188" cy="801289"/>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494756"/>
            <a:ext cx="4040188" cy="33071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693467"/>
            <a:ext cx="4041775" cy="801289"/>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494756"/>
            <a:ext cx="4041775" cy="33071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5010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86949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14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39973"/>
            <a:ext cx="3008313" cy="1162050"/>
          </a:xfrm>
        </p:spPr>
        <p:txBody>
          <a:bodyPr anchor="b"/>
          <a:lstStyle>
            <a:lvl1pPr algn="l">
              <a:defRPr sz="2000" b="1"/>
            </a:lvl1pPr>
          </a:lstStyle>
          <a:p>
            <a:r>
              <a:rPr lang="en-GB" dirty="0"/>
              <a:t>Click to edit Master title style</a:t>
            </a:r>
            <a:endParaRPr lang="en-US" dirty="0"/>
          </a:p>
        </p:txBody>
      </p:sp>
      <p:sp>
        <p:nvSpPr>
          <p:cNvPr id="3" name="Content Placeholder 2"/>
          <p:cNvSpPr>
            <a:spLocks noGrp="1"/>
          </p:cNvSpPr>
          <p:nvPr>
            <p:ph idx="1"/>
          </p:nvPr>
        </p:nvSpPr>
        <p:spPr>
          <a:xfrm>
            <a:off x="3575050" y="1802023"/>
            <a:ext cx="5111750" cy="39297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802023"/>
            <a:ext cx="3008313" cy="3929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extLst>
      <p:ext uri="{BB962C8B-B14F-4D97-AF65-F5344CB8AC3E}">
        <p14:creationId xmlns:p14="http://schemas.microsoft.com/office/powerpoint/2010/main" val="205610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09162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63113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foots.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5660211"/>
            <a:ext cx="9169270" cy="1250355"/>
          </a:xfrm>
          <a:prstGeom prst="rect">
            <a:avLst/>
          </a:prstGeom>
        </p:spPr>
      </p:pic>
      <p:sp>
        <p:nvSpPr>
          <p:cNvPr id="8" name="TextBox 7"/>
          <p:cNvSpPr txBox="1"/>
          <p:nvPr userDrawn="1"/>
        </p:nvSpPr>
        <p:spPr>
          <a:xfrm>
            <a:off x="4667660" y="6316224"/>
            <a:ext cx="447634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Quality Education for a Healthier Scotland</a:t>
            </a:r>
          </a:p>
        </p:txBody>
      </p:sp>
      <p:pic>
        <p:nvPicPr>
          <p:cNvPr id="10" name="Picture 9" descr="NES 2colour spot.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576805" y="236832"/>
            <a:ext cx="1203089" cy="1194792"/>
          </a:xfrm>
          <a:prstGeom prst="rect">
            <a:avLst/>
          </a:prstGeom>
        </p:spPr>
      </p:pic>
    </p:spTree>
    <p:extLst>
      <p:ext uri="{BB962C8B-B14F-4D97-AF65-F5344CB8AC3E}">
        <p14:creationId xmlns:p14="http://schemas.microsoft.com/office/powerpoint/2010/main" val="1481211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b="1" i="0" kern="1200">
          <a:solidFill>
            <a:schemeClr val="tx1"/>
          </a:solidFill>
          <a:latin typeface="Century Gothic"/>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dcep.org.uk/how-we-work/nice-accreditation/nice_accreditation_cmyk/" TargetMode="External"/><Relationship Id="rId2" Type="http://schemas.openxmlformats.org/officeDocument/2006/relationships/hyperlink" Target="http://www.nice.org.uk/accreditation"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88371" y="2129627"/>
            <a:ext cx="3908778" cy="2900004"/>
          </a:xfrm>
        </p:spPr>
        <p:txBody>
          <a:bodyPr>
            <a:noAutofit/>
          </a:bodyPr>
          <a:lstStyle/>
          <a:p>
            <a:r>
              <a:rPr lang="en-US" b="1" dirty="0">
                <a:solidFill>
                  <a:srgbClr val="6F2C6F"/>
                </a:solidFill>
                <a:latin typeface="Segoe UI" pitchFamily="34" charset="0"/>
                <a:ea typeface="Segoe UI" pitchFamily="34" charset="0"/>
                <a:cs typeface="Segoe UI" pitchFamily="34" charset="0"/>
              </a:rPr>
              <a:t>Oral Health Management of Patients at Risk of Medication-related Osteonecrosis of the Jaw</a:t>
            </a:r>
          </a:p>
        </p:txBody>
      </p:sp>
      <p:sp>
        <p:nvSpPr>
          <p:cNvPr id="6" name="Title 1"/>
          <p:cNvSpPr>
            <a:spLocks noGrp="1"/>
          </p:cNvSpPr>
          <p:nvPr>
            <p:ph type="ctrTitle"/>
          </p:nvPr>
        </p:nvSpPr>
        <p:spPr>
          <a:xfrm>
            <a:off x="4888371" y="5223604"/>
            <a:ext cx="3908778" cy="801700"/>
          </a:xfrm>
        </p:spPr>
        <p:txBody>
          <a:bodyPr>
            <a:normAutofit/>
          </a:bodyPr>
          <a:lstStyle/>
          <a:p>
            <a:r>
              <a:rPr lang="en-US" sz="1800" dirty="0">
                <a:latin typeface="Segoe UI" pitchFamily="34" charset="0"/>
                <a:ea typeface="Segoe UI" pitchFamily="34" charset="0"/>
                <a:cs typeface="Segoe UI" pitchFamily="34" charset="0"/>
              </a:rPr>
              <a:t>Published March 2017</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57304" y="1478942"/>
            <a:ext cx="3282791" cy="4643561"/>
          </a:xfrm>
          <a:prstGeom prst="rect">
            <a:avLst/>
          </a:prstGeom>
        </p:spPr>
      </p:pic>
    </p:spTree>
    <p:extLst>
      <p:ext uri="{BB962C8B-B14F-4D97-AF65-F5344CB8AC3E}">
        <p14:creationId xmlns:p14="http://schemas.microsoft.com/office/powerpoint/2010/main" val="382168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256" y="274638"/>
            <a:ext cx="6010011" cy="1143000"/>
          </a:xfrm>
        </p:spPr>
        <p:txBody>
          <a:bodyPr>
            <a:noAutofit/>
          </a:bodyPr>
          <a:lstStyle/>
          <a:p>
            <a:r>
              <a:rPr lang="en-GB" sz="3200" dirty="0">
                <a:solidFill>
                  <a:srgbClr val="6F2C6F"/>
                </a:solidFill>
                <a:latin typeface="Segoe UI" pitchFamily="34" charset="0"/>
                <a:ea typeface="Segoe UI" pitchFamily="34" charset="0"/>
                <a:cs typeface="Segoe UI" pitchFamily="34" charset="0"/>
              </a:rPr>
              <a:t>Continuing Management of Patients at Risk of MRONJ</a:t>
            </a:r>
          </a:p>
        </p:txBody>
      </p:sp>
      <p:sp>
        <p:nvSpPr>
          <p:cNvPr id="3" name="Content Placeholder 2"/>
          <p:cNvSpPr>
            <a:spLocks noGrp="1"/>
          </p:cNvSpPr>
          <p:nvPr>
            <p:ph idx="1"/>
          </p:nvPr>
        </p:nvSpPr>
        <p:spPr/>
        <p:txBody>
          <a:bodyPr>
            <a:noAutofit/>
          </a:bodyPr>
          <a:lstStyle/>
          <a:p>
            <a:pPr>
              <a:lnSpc>
                <a:spcPct val="140000"/>
              </a:lnSpc>
            </a:pPr>
            <a:r>
              <a:rPr lang="en-GB" sz="2200" dirty="0">
                <a:latin typeface="Segoe UI" pitchFamily="34" charset="0"/>
                <a:ea typeface="Segoe UI" pitchFamily="34" charset="0"/>
                <a:cs typeface="Segoe UI" pitchFamily="34" charset="0"/>
              </a:rPr>
              <a:t>Carry out all routine dental treatment as normal and continue to provide personalised preventive advice in primary care. </a:t>
            </a:r>
          </a:p>
          <a:p>
            <a:pPr>
              <a:lnSpc>
                <a:spcPct val="140000"/>
              </a:lnSpc>
            </a:pPr>
            <a:r>
              <a:rPr lang="en-GB" sz="2200" dirty="0">
                <a:latin typeface="Segoe UI" pitchFamily="34" charset="0"/>
                <a:ea typeface="Segoe UI" pitchFamily="34" charset="0"/>
                <a:cs typeface="Segoe UI" pitchFamily="34" charset="0"/>
              </a:rPr>
              <a:t>Perform straightforward extractions and other bone-impacting treatments in low risk patients in primary care. </a:t>
            </a:r>
          </a:p>
          <a:p>
            <a:pPr>
              <a:lnSpc>
                <a:spcPct val="140000"/>
              </a:lnSpc>
            </a:pPr>
            <a:r>
              <a:rPr lang="en-GB" sz="2200" dirty="0">
                <a:latin typeface="Segoe UI" pitchFamily="34" charset="0"/>
                <a:ea typeface="Segoe UI" pitchFamily="34" charset="0"/>
                <a:cs typeface="Segoe UI" pitchFamily="34" charset="0"/>
              </a:rPr>
              <a:t>Adopt a more conservative approach in higher risk patients, giving greater consideration to other, less invasive alternative treatment options before performing extractions and other bone-impacting treatments in primary care.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256" y="274638"/>
            <a:ext cx="6010011" cy="1143000"/>
          </a:xfrm>
        </p:spPr>
        <p:txBody>
          <a:bodyPr>
            <a:noAutofit/>
          </a:bodyPr>
          <a:lstStyle/>
          <a:p>
            <a:r>
              <a:rPr lang="en-GB" sz="3200" dirty="0">
                <a:solidFill>
                  <a:srgbClr val="6F2C6F"/>
                </a:solidFill>
                <a:latin typeface="Segoe UI" pitchFamily="34" charset="0"/>
                <a:ea typeface="Segoe UI" pitchFamily="34" charset="0"/>
                <a:cs typeface="Segoe UI" pitchFamily="34" charset="0"/>
              </a:rPr>
              <a:t>Continuing Management of Patients at Risk of MRONJ</a:t>
            </a:r>
          </a:p>
        </p:txBody>
      </p:sp>
      <p:sp>
        <p:nvSpPr>
          <p:cNvPr id="3" name="Content Placeholder 2"/>
          <p:cNvSpPr>
            <a:spLocks noGrp="1"/>
          </p:cNvSpPr>
          <p:nvPr>
            <p:ph idx="1"/>
          </p:nvPr>
        </p:nvSpPr>
        <p:spPr/>
        <p:txBody>
          <a:bodyPr>
            <a:noAutofit/>
          </a:bodyPr>
          <a:lstStyle/>
          <a:p>
            <a:pPr>
              <a:lnSpc>
                <a:spcPct val="140000"/>
              </a:lnSpc>
            </a:pPr>
            <a:r>
              <a:rPr lang="en-GB" sz="2400" dirty="0">
                <a:latin typeface="Segoe UI" pitchFamily="34" charset="0"/>
                <a:ea typeface="Segoe UI" pitchFamily="34" charset="0"/>
                <a:cs typeface="Segoe UI" pitchFamily="34" charset="0"/>
              </a:rPr>
              <a:t>Do not prescribe antibiotic or antiseptic prophylaxis following extractions or other bone-impacting treatments specifically to reduce the risk of MRONJ.</a:t>
            </a:r>
          </a:p>
          <a:p>
            <a:pPr marL="342900" lvl="1" indent="-342900">
              <a:lnSpc>
                <a:spcPct val="140000"/>
              </a:lnSpc>
              <a:buFont typeface="Arial"/>
              <a:buChar char="•"/>
            </a:pPr>
            <a:r>
              <a:rPr lang="en-GB" sz="2400" dirty="0">
                <a:latin typeface="Segoe UI" pitchFamily="34" charset="0"/>
                <a:ea typeface="Segoe UI" pitchFamily="34" charset="0"/>
                <a:cs typeface="Segoe UI" pitchFamily="34" charset="0"/>
              </a:rPr>
              <a:t>Review healing. If the extraction socket is not healed at </a:t>
            </a:r>
            <a:r>
              <a:rPr lang="en-GB" sz="2400" b="1" dirty="0">
                <a:latin typeface="Segoe UI" pitchFamily="34" charset="0"/>
                <a:ea typeface="Segoe UI" pitchFamily="34" charset="0"/>
                <a:cs typeface="Segoe UI" pitchFamily="34" charset="0"/>
              </a:rPr>
              <a:t>8 weeks</a:t>
            </a:r>
            <a:r>
              <a:rPr lang="en-GB" sz="2400" dirty="0">
                <a:latin typeface="Segoe UI" pitchFamily="34" charset="0"/>
                <a:ea typeface="Segoe UI" pitchFamily="34" charset="0"/>
                <a:cs typeface="Segoe UI" pitchFamily="34" charset="0"/>
              </a:rPr>
              <a:t>, and you suspect that the patient has MRONJ, refer to a specialist as per local protocols. </a:t>
            </a:r>
          </a:p>
          <a:p>
            <a:pPr>
              <a:lnSpc>
                <a:spcPct val="140000"/>
              </a:lnSpc>
            </a:pPr>
            <a:r>
              <a:rPr lang="en-GB" sz="2400" dirty="0">
                <a:latin typeface="Segoe UI" pitchFamily="34" charset="0"/>
                <a:ea typeface="Segoe UI" pitchFamily="34" charset="0"/>
                <a:cs typeface="Segoe UI" pitchFamily="34" charset="0"/>
              </a:rPr>
              <a:t>If you suspect a patient has spontaneous MRONJ, refer to a specialist as per local protocols. </a:t>
            </a:r>
          </a:p>
        </p:txBody>
      </p:sp>
    </p:spTree>
    <p:extLst>
      <p:ext uri="{BB962C8B-B14F-4D97-AF65-F5344CB8AC3E}">
        <p14:creationId xmlns:p14="http://schemas.microsoft.com/office/powerpoint/2010/main" val="1891255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256" y="274638"/>
            <a:ext cx="6010011" cy="1143000"/>
          </a:xfrm>
        </p:spPr>
        <p:txBody>
          <a:bodyPr>
            <a:noAutofit/>
          </a:bodyPr>
          <a:lstStyle/>
          <a:p>
            <a:r>
              <a:rPr lang="en-GB" sz="3200" dirty="0">
                <a:solidFill>
                  <a:srgbClr val="6F2C6F"/>
                </a:solidFill>
                <a:latin typeface="Segoe UI" pitchFamily="34" charset="0"/>
                <a:ea typeface="Segoe UI" pitchFamily="34" charset="0"/>
                <a:cs typeface="Segoe UI" pitchFamily="34" charset="0"/>
              </a:rPr>
              <a:t>Oral Health Management of Patients at Risk of MRONJ</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4934777" y="1560758"/>
            <a:ext cx="3940624" cy="4704866"/>
          </a:xfrm>
        </p:spPr>
      </p:pic>
      <p:sp>
        <p:nvSpPr>
          <p:cNvPr id="6" name="Content Placeholder 2"/>
          <p:cNvSpPr txBox="1">
            <a:spLocks/>
          </p:cNvSpPr>
          <p:nvPr/>
        </p:nvSpPr>
        <p:spPr>
          <a:xfrm>
            <a:off x="457200" y="1600200"/>
            <a:ext cx="4337437"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GB" sz="2500" dirty="0">
                <a:latin typeface="Segoe UI" pitchFamily="34" charset="0"/>
                <a:ea typeface="Segoe UI" pitchFamily="34" charset="0"/>
                <a:cs typeface="Segoe UI" pitchFamily="34" charset="0"/>
              </a:rPr>
              <a:t>Where a patient initially presents with an established history of anti-resorptive or anti-angiogenic drug use, follow the advice for extractions or other procedures which impact on bone in the lower section.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484" y="274638"/>
            <a:ext cx="6010011" cy="1143000"/>
          </a:xfrm>
        </p:spPr>
        <p:txBody>
          <a:bodyPr>
            <a:normAutofit/>
          </a:bodyPr>
          <a:lstStyle/>
          <a:p>
            <a:r>
              <a:rPr lang="en-GB" sz="3600" dirty="0">
                <a:solidFill>
                  <a:srgbClr val="6F2C6F"/>
                </a:solidFill>
                <a:latin typeface="Segoe UI" pitchFamily="34" charset="0"/>
                <a:ea typeface="Segoe UI" pitchFamily="34" charset="0"/>
                <a:cs typeface="Segoe UI" pitchFamily="34" charset="0"/>
              </a:rPr>
              <a:t>Supporting Tools</a:t>
            </a:r>
          </a:p>
        </p:txBody>
      </p:sp>
      <p:sp>
        <p:nvSpPr>
          <p:cNvPr id="3" name="Content Placeholder 2"/>
          <p:cNvSpPr>
            <a:spLocks noGrp="1"/>
          </p:cNvSpPr>
          <p:nvPr>
            <p:ph idx="1"/>
          </p:nvPr>
        </p:nvSpPr>
        <p:spPr>
          <a:xfrm>
            <a:off x="457200" y="1600200"/>
            <a:ext cx="5315612" cy="4525963"/>
          </a:xfrm>
        </p:spPr>
        <p:txBody>
          <a:bodyPr>
            <a:noAutofit/>
          </a:bodyPr>
          <a:lstStyle/>
          <a:p>
            <a:pPr>
              <a:spcBef>
                <a:spcPts val="1200"/>
              </a:spcBef>
            </a:pPr>
            <a:r>
              <a:rPr lang="en-GB" sz="2500" dirty="0">
                <a:latin typeface="Segoe UI" pitchFamily="34" charset="0"/>
                <a:ea typeface="Segoe UI" pitchFamily="34" charset="0"/>
                <a:cs typeface="Segoe UI" pitchFamily="34" charset="0"/>
              </a:rPr>
              <a:t>Guidance in Brief – a summary of the main recommendations for the busy practitioner</a:t>
            </a:r>
          </a:p>
          <a:p>
            <a:pPr>
              <a:spcBef>
                <a:spcPts val="1200"/>
              </a:spcBef>
            </a:pPr>
            <a:r>
              <a:rPr lang="en-GB" sz="2500" dirty="0">
                <a:latin typeface="Segoe UI" pitchFamily="34" charset="0"/>
                <a:ea typeface="Segoe UI" pitchFamily="34" charset="0"/>
                <a:cs typeface="Segoe UI" pitchFamily="34" charset="0"/>
              </a:rPr>
              <a:t>Recommendations for Prescribers and Dispensers</a:t>
            </a:r>
          </a:p>
          <a:p>
            <a:pPr>
              <a:spcBef>
                <a:spcPts val="1200"/>
              </a:spcBef>
            </a:pPr>
            <a:r>
              <a:rPr lang="en-GB" sz="2500" dirty="0">
                <a:latin typeface="Segoe UI" pitchFamily="34" charset="0"/>
                <a:ea typeface="Segoe UI" pitchFamily="34" charset="0"/>
                <a:cs typeface="Segoe UI" pitchFamily="34" charset="0"/>
              </a:rPr>
              <a:t>Patient leaflets – for patients with osteoporosis/non-malignant diseases of bone and for cancer patients</a:t>
            </a:r>
          </a:p>
          <a:p>
            <a:pPr>
              <a:spcBef>
                <a:spcPts val="1200"/>
              </a:spcBef>
            </a:pPr>
            <a:r>
              <a:rPr lang="en-GB" sz="2500" dirty="0">
                <a:latin typeface="Segoe UI" pitchFamily="34" charset="0"/>
                <a:ea typeface="Segoe UI" pitchFamily="34" charset="0"/>
                <a:cs typeface="Segoe UI" pitchFamily="34" charset="0"/>
              </a:rPr>
              <a:t>Accessible versions</a:t>
            </a:r>
          </a:p>
        </p:txBody>
      </p:sp>
      <p:pic>
        <p:nvPicPr>
          <p:cNvPr id="4" name="Picture 3"/>
          <p:cNvPicPr>
            <a:picLocks noChangeAspect="1"/>
          </p:cNvPicPr>
          <p:nvPr/>
        </p:nvPicPr>
        <p:blipFill>
          <a:blip r:embed="rId2"/>
          <a:stretch>
            <a:fillRect/>
          </a:stretch>
        </p:blipFill>
        <p:spPr>
          <a:xfrm rot="720000">
            <a:off x="6154612" y="2041797"/>
            <a:ext cx="2441765" cy="3453016"/>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269" y="274638"/>
            <a:ext cx="6010011" cy="1143000"/>
          </a:xfrm>
        </p:spPr>
        <p:txBody>
          <a:bodyPr>
            <a:normAutofit/>
          </a:bodyPr>
          <a:lstStyle/>
          <a:p>
            <a:r>
              <a:rPr lang="en-GB" sz="3600" dirty="0">
                <a:solidFill>
                  <a:srgbClr val="6F2C6F"/>
                </a:solidFill>
                <a:latin typeface="Segoe UI" pitchFamily="34" charset="0"/>
                <a:ea typeface="Segoe UI" pitchFamily="34" charset="0"/>
                <a:cs typeface="Segoe UI" pitchFamily="34" charset="0"/>
              </a:rPr>
              <a:t>More Information</a:t>
            </a:r>
          </a:p>
        </p:txBody>
      </p:sp>
      <p:sp>
        <p:nvSpPr>
          <p:cNvPr id="3" name="Content Placeholder 2"/>
          <p:cNvSpPr>
            <a:spLocks noGrp="1"/>
          </p:cNvSpPr>
          <p:nvPr>
            <p:ph idx="1"/>
          </p:nvPr>
        </p:nvSpPr>
        <p:spPr>
          <a:xfrm>
            <a:off x="457200" y="1600200"/>
            <a:ext cx="6374350" cy="4525963"/>
          </a:xfrm>
        </p:spPr>
        <p:txBody>
          <a:bodyPr>
            <a:normAutofit/>
          </a:bodyPr>
          <a:lstStyle/>
          <a:p>
            <a:pPr>
              <a:lnSpc>
                <a:spcPct val="90000"/>
              </a:lnSpc>
              <a:spcBef>
                <a:spcPts val="1200"/>
              </a:spcBef>
              <a:defRPr/>
            </a:pPr>
            <a:r>
              <a:rPr lang="en-GB" sz="2500" dirty="0">
                <a:latin typeface="Segoe UI" pitchFamily="34" charset="0"/>
                <a:ea typeface="Segoe UI" pitchFamily="34" charset="0"/>
                <a:cs typeface="Segoe UI" pitchFamily="34" charset="0"/>
              </a:rPr>
              <a:t>The full guidance, Guidance in Brief and Supporting Tools are available via the SDCEP website</a:t>
            </a:r>
          </a:p>
          <a:p>
            <a:pPr>
              <a:lnSpc>
                <a:spcPct val="90000"/>
              </a:lnSpc>
              <a:spcBef>
                <a:spcPts val="1200"/>
              </a:spcBef>
              <a:buNone/>
              <a:defRPr/>
            </a:pPr>
            <a:r>
              <a:rPr lang="en-GB" sz="2500" dirty="0">
                <a:latin typeface="Segoe UI" pitchFamily="34" charset="0"/>
                <a:ea typeface="Segoe UI" pitchFamily="34" charset="0"/>
                <a:cs typeface="Segoe UI" pitchFamily="34" charset="0"/>
              </a:rPr>
              <a:t>					</a:t>
            </a:r>
            <a:r>
              <a:rPr lang="en-GB" sz="2500" b="1" dirty="0">
                <a:latin typeface="Segoe UI" pitchFamily="34" charset="0"/>
                <a:ea typeface="Segoe UI" pitchFamily="34" charset="0"/>
                <a:cs typeface="Segoe UI" pitchFamily="34" charset="0"/>
              </a:rPr>
              <a:t>www.sdcep.org.uk</a:t>
            </a:r>
          </a:p>
          <a:p>
            <a:pPr>
              <a:lnSpc>
                <a:spcPct val="90000"/>
              </a:lnSpc>
              <a:spcBef>
                <a:spcPts val="1200"/>
              </a:spcBef>
              <a:defRPr/>
            </a:pPr>
            <a:r>
              <a:rPr lang="en-GB" sz="2500" dirty="0">
                <a:latin typeface="Segoe UI" pitchFamily="34" charset="0"/>
                <a:ea typeface="Segoe UI" pitchFamily="34" charset="0"/>
                <a:cs typeface="Segoe UI" pitchFamily="34" charset="0"/>
              </a:rPr>
              <a:t>For further information contact SDCEP at </a:t>
            </a:r>
          </a:p>
          <a:p>
            <a:pPr>
              <a:lnSpc>
                <a:spcPct val="90000"/>
              </a:lnSpc>
              <a:spcBef>
                <a:spcPts val="1200"/>
              </a:spcBef>
              <a:buNone/>
              <a:defRPr/>
            </a:pPr>
            <a:r>
              <a:rPr lang="en-GB" sz="2500" b="1" dirty="0">
                <a:latin typeface="Segoe UI" pitchFamily="34" charset="0"/>
                <a:ea typeface="Segoe UI" pitchFamily="34" charset="0"/>
                <a:cs typeface="Segoe UI" pitchFamily="34" charset="0"/>
              </a:rPr>
              <a:t>		scottishdental.cep@nes.scot.nhs.uk</a:t>
            </a:r>
          </a:p>
          <a:p>
            <a:endParaRPr lang="en-GB" dirty="0">
              <a:latin typeface="Segoe UI" pitchFamily="34" charset="0"/>
              <a:ea typeface="Segoe UI" pitchFamily="34" charset="0"/>
              <a:cs typeface="Segoe UI" pitchFamily="34" charset="0"/>
            </a:endParaRPr>
          </a:p>
        </p:txBody>
      </p:sp>
      <p:pic>
        <p:nvPicPr>
          <p:cNvPr id="4" name="Picture 26" descr="Sedation Cover for ppt"/>
          <p:cNvPicPr>
            <a:picLocks noChangeAspect="1" noChangeArrowheads="1"/>
          </p:cNvPicPr>
          <p:nvPr/>
        </p:nvPicPr>
        <p:blipFill>
          <a:blip r:embed="rId2"/>
          <a:srcRect/>
          <a:stretch>
            <a:fillRect/>
          </a:stretch>
        </p:blipFill>
        <p:spPr bwMode="auto">
          <a:xfrm>
            <a:off x="15368" y="4416965"/>
            <a:ext cx="899378" cy="1246168"/>
          </a:xfrm>
          <a:prstGeom prst="rect">
            <a:avLst/>
          </a:prstGeom>
          <a:noFill/>
          <a:ln w="9525">
            <a:noFill/>
            <a:miter lim="800000"/>
            <a:headEnd/>
            <a:tailEnd/>
          </a:ln>
        </p:spPr>
      </p:pic>
      <p:pic>
        <p:nvPicPr>
          <p:cNvPr id="5" name="Picture 27" descr="Cleaning Instruments cover for ppt"/>
          <p:cNvPicPr>
            <a:picLocks noChangeAspect="1" noChangeArrowheads="1"/>
          </p:cNvPicPr>
          <p:nvPr/>
        </p:nvPicPr>
        <p:blipFill>
          <a:blip r:embed="rId3"/>
          <a:srcRect/>
          <a:stretch>
            <a:fillRect/>
          </a:stretch>
        </p:blipFill>
        <p:spPr bwMode="auto">
          <a:xfrm rot="21598375">
            <a:off x="942339" y="4417173"/>
            <a:ext cx="883461" cy="1247305"/>
          </a:xfrm>
          <a:prstGeom prst="rect">
            <a:avLst/>
          </a:prstGeom>
          <a:noFill/>
          <a:ln w="9525">
            <a:noFill/>
            <a:miter lim="800000"/>
            <a:headEnd/>
            <a:tailEnd/>
          </a:ln>
        </p:spPr>
      </p:pic>
      <p:pic>
        <p:nvPicPr>
          <p:cNvPr id="6" name="Picture 28" descr="Emergency Dental Cover for ppt"/>
          <p:cNvPicPr>
            <a:picLocks noChangeAspect="1" noChangeArrowheads="1"/>
          </p:cNvPicPr>
          <p:nvPr/>
        </p:nvPicPr>
        <p:blipFill>
          <a:blip r:embed="rId4"/>
          <a:srcRect/>
          <a:stretch>
            <a:fillRect/>
          </a:stretch>
        </p:blipFill>
        <p:spPr bwMode="auto">
          <a:xfrm>
            <a:off x="1846846" y="4416965"/>
            <a:ext cx="885734" cy="1248442"/>
          </a:xfrm>
          <a:prstGeom prst="rect">
            <a:avLst/>
          </a:prstGeom>
          <a:noFill/>
          <a:ln w="9525">
            <a:noFill/>
            <a:miter lim="800000"/>
            <a:headEnd/>
            <a:tailEnd/>
          </a:ln>
        </p:spPr>
      </p:pic>
      <p:pic>
        <p:nvPicPr>
          <p:cNvPr id="8" name="Picture 30" descr="Dental Caries cover for ppt"/>
          <p:cNvPicPr>
            <a:picLocks noChangeAspect="1" noChangeArrowheads="1"/>
          </p:cNvPicPr>
          <p:nvPr/>
        </p:nvPicPr>
        <p:blipFill>
          <a:blip r:embed="rId5"/>
          <a:srcRect/>
          <a:stretch>
            <a:fillRect/>
          </a:stretch>
        </p:blipFill>
        <p:spPr bwMode="auto">
          <a:xfrm>
            <a:off x="2766367" y="4413719"/>
            <a:ext cx="880049" cy="1248442"/>
          </a:xfrm>
          <a:prstGeom prst="rect">
            <a:avLst/>
          </a:prstGeom>
          <a:noFill/>
          <a:ln w="9525">
            <a:noFill/>
            <a:miter lim="800000"/>
            <a:headEnd/>
            <a:tailEnd/>
          </a:ln>
        </p:spPr>
      </p:pic>
      <p:pic>
        <p:nvPicPr>
          <p:cNvPr id="10" name="Picture 32" descr="OHAR Cover for ppt"/>
          <p:cNvPicPr>
            <a:picLocks noChangeAspect="1" noChangeArrowheads="1"/>
          </p:cNvPicPr>
          <p:nvPr/>
        </p:nvPicPr>
        <p:blipFill>
          <a:blip r:embed="rId6"/>
          <a:srcRect/>
          <a:stretch>
            <a:fillRect/>
          </a:stretch>
        </p:blipFill>
        <p:spPr bwMode="auto">
          <a:xfrm rot="21599808">
            <a:off x="3673567" y="4416988"/>
            <a:ext cx="882324" cy="1249579"/>
          </a:xfrm>
          <a:prstGeom prst="rect">
            <a:avLst/>
          </a:prstGeom>
          <a:noFill/>
          <a:ln w="9525">
            <a:noFill/>
            <a:miter lim="800000"/>
            <a:headEnd/>
            <a:tailEnd/>
          </a:ln>
        </p:spPr>
      </p:pic>
      <p:pic>
        <p:nvPicPr>
          <p:cNvPr id="13" name="Picture 16" descr="SDCEP Acute Dental Problems QRG Cover.jpg"/>
          <p:cNvPicPr>
            <a:picLocks noChangeAspect="1"/>
          </p:cNvPicPr>
          <p:nvPr/>
        </p:nvPicPr>
        <p:blipFill>
          <a:blip r:embed="rId7"/>
          <a:srcRect/>
          <a:stretch>
            <a:fillRect/>
          </a:stretch>
        </p:blipFill>
        <p:spPr bwMode="auto">
          <a:xfrm>
            <a:off x="5499572" y="4423841"/>
            <a:ext cx="880050" cy="1243894"/>
          </a:xfrm>
          <a:prstGeom prst="rect">
            <a:avLst/>
          </a:prstGeom>
          <a:noFill/>
          <a:ln w="9525">
            <a:noFill/>
            <a:miter lim="800000"/>
            <a:headEnd/>
            <a:tailEnd/>
          </a:ln>
        </p:spPr>
      </p:pic>
      <p:pic>
        <p:nvPicPr>
          <p:cNvPr id="19" name="Picture 31" descr="PSM Cover for ppt"/>
          <p:cNvPicPr>
            <a:picLocks noChangeAspect="1" noChangeArrowheads="1"/>
          </p:cNvPicPr>
          <p:nvPr/>
        </p:nvPicPr>
        <p:blipFill>
          <a:blip r:embed="rId8"/>
          <a:srcRect/>
          <a:stretch>
            <a:fillRect/>
          </a:stretch>
        </p:blipFill>
        <p:spPr bwMode="auto">
          <a:xfrm>
            <a:off x="4578216" y="4413719"/>
            <a:ext cx="901652" cy="1247305"/>
          </a:xfrm>
          <a:prstGeom prst="rect">
            <a:avLst/>
          </a:prstGeom>
          <a:noFill/>
          <a:ln w="9525">
            <a:noFill/>
            <a:miter lim="800000"/>
            <a:headEnd/>
            <a:tailEnd/>
          </a:ln>
        </p:spPr>
      </p:pic>
      <p:sp>
        <p:nvSpPr>
          <p:cNvPr id="26" name="TextBox 25"/>
          <p:cNvSpPr txBox="1"/>
          <p:nvPr/>
        </p:nvSpPr>
        <p:spPr>
          <a:xfrm>
            <a:off x="901500" y="5695359"/>
            <a:ext cx="7272375" cy="369332"/>
          </a:xfrm>
          <a:prstGeom prst="rect">
            <a:avLst/>
          </a:prstGeom>
          <a:noFill/>
        </p:spPr>
        <p:txBody>
          <a:bodyPr wrap="none" rtlCol="0">
            <a:spAutoFit/>
          </a:bodyPr>
          <a:lstStyle/>
          <a:p>
            <a:r>
              <a:rPr lang="en-GB" dirty="0"/>
              <a:t>Other SDCEP guidance publications are also available via the SDCEP website</a:t>
            </a:r>
          </a:p>
        </p:txBody>
      </p:sp>
      <p:pic>
        <p:nvPicPr>
          <p:cNvPr id="9" name="Picture 8"/>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997098" y="1600200"/>
            <a:ext cx="1888616" cy="2671478"/>
          </a:xfrm>
          <a:prstGeom prst="rect">
            <a:avLst/>
          </a:prstGeom>
        </p:spPr>
      </p:pic>
      <p:pic>
        <p:nvPicPr>
          <p:cNvPr id="17" name="Picture 12"/>
          <p:cNvPicPr>
            <a:picLocks noChangeAspect="1"/>
          </p:cNvPicPr>
          <p:nvPr/>
        </p:nvPicPr>
        <p:blipFill>
          <a:blip r:embed="rId10">
            <a:extLst>
              <a:ext uri="{28A0092B-C50C-407E-A947-70E740481C1C}">
                <a14:useLocalDpi xmlns:a14="http://schemas.microsoft.com/office/drawing/2010/main" val="0"/>
              </a:ext>
            </a:extLst>
          </a:blip>
          <a:srcRect l="7504" r="1378"/>
          <a:stretch>
            <a:fillRect/>
          </a:stretch>
        </p:blipFill>
        <p:spPr bwMode="auto">
          <a:xfrm>
            <a:off x="8207662" y="4413719"/>
            <a:ext cx="877560" cy="12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Full Guidance cover copy.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97748" y="4418683"/>
            <a:ext cx="881384" cy="12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Content Placeholder 7" descr="Periodontal Disease Cover.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393181" y="4423840"/>
            <a:ext cx="881384" cy="12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370" y="274638"/>
            <a:ext cx="6010011" cy="1143000"/>
          </a:xfrm>
        </p:spPr>
        <p:txBody>
          <a:bodyPr>
            <a:normAutofit/>
          </a:bodyPr>
          <a:lstStyle/>
          <a:p>
            <a:r>
              <a:rPr lang="en-GB" sz="4000" dirty="0">
                <a:solidFill>
                  <a:srgbClr val="6F2C6F"/>
                </a:solidFill>
                <a:latin typeface="Segoe UI" pitchFamily="34" charset="0"/>
                <a:ea typeface="Segoe UI" pitchFamily="34" charset="0"/>
                <a:cs typeface="Segoe UI" pitchFamily="34" charset="0"/>
              </a:rPr>
              <a:t>What is SDCEP?</a:t>
            </a:r>
          </a:p>
        </p:txBody>
      </p:sp>
      <p:sp>
        <p:nvSpPr>
          <p:cNvPr id="3" name="Content Placeholder 2"/>
          <p:cNvSpPr>
            <a:spLocks noGrp="1"/>
          </p:cNvSpPr>
          <p:nvPr>
            <p:ph idx="1"/>
          </p:nvPr>
        </p:nvSpPr>
        <p:spPr/>
        <p:txBody>
          <a:bodyPr>
            <a:normAutofit lnSpcReduction="10000"/>
          </a:bodyPr>
          <a:lstStyle/>
          <a:p>
            <a:pPr>
              <a:spcBef>
                <a:spcPts val="1200"/>
              </a:spcBef>
            </a:pPr>
            <a:r>
              <a:rPr lang="en-GB" sz="2500" dirty="0">
                <a:latin typeface="Segoe UI" pitchFamily="34" charset="0"/>
                <a:ea typeface="Segoe UI" pitchFamily="34" charset="0"/>
                <a:cs typeface="Segoe UI" pitchFamily="34" charset="0"/>
              </a:rPr>
              <a:t>The Scottish Dental Clinical Effectiveness Programme (SDCEP) is part of the Dental Directorate within NHS Education for Scotland</a:t>
            </a:r>
          </a:p>
          <a:p>
            <a:pPr>
              <a:spcBef>
                <a:spcPts val="1200"/>
              </a:spcBef>
            </a:pPr>
            <a:r>
              <a:rPr lang="en-GB" sz="2500" dirty="0">
                <a:latin typeface="Segoe UI" pitchFamily="34" charset="0"/>
                <a:ea typeface="Segoe UI" pitchFamily="34" charset="0"/>
                <a:cs typeface="Segoe UI" pitchFamily="34" charset="0"/>
              </a:rPr>
              <a:t>SDCEP develops guidance on priority topics for oral health care that aims to be evidence-based, practical and user friendly to support quality care</a:t>
            </a:r>
          </a:p>
          <a:p>
            <a:pPr>
              <a:spcBef>
                <a:spcPts val="1200"/>
              </a:spcBef>
            </a:pPr>
            <a:r>
              <a:rPr lang="en-GB" sz="2500" dirty="0">
                <a:latin typeface="Segoe UI" pitchFamily="34" charset="0"/>
                <a:ea typeface="Segoe UI" pitchFamily="34" charset="0"/>
                <a:cs typeface="Segoe UI" pitchFamily="34" charset="0"/>
              </a:rPr>
              <a:t>SDCEP guidance informs under-graduate and post-graduate education and training as well as daily dental practice in Scotland and beyond</a:t>
            </a:r>
          </a:p>
          <a:p>
            <a:pPr>
              <a:spcBef>
                <a:spcPts val="1200"/>
              </a:spcBef>
              <a:defRPr/>
            </a:pPr>
            <a:r>
              <a:rPr lang="en-GB" sz="2500" dirty="0">
                <a:latin typeface="Segoe UI" pitchFamily="34" charset="0"/>
                <a:ea typeface="Segoe UI" pitchFamily="34" charset="0"/>
                <a:cs typeface="Segoe UI" pitchFamily="34" charset="0"/>
              </a:rPr>
              <a:t>SDCEP is also involved in implementation research to understand how to bring about changes in practice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839" y="274638"/>
            <a:ext cx="6010011" cy="1143000"/>
          </a:xfrm>
        </p:spPr>
        <p:txBody>
          <a:bodyPr>
            <a:normAutofit fontScale="90000"/>
          </a:bodyPr>
          <a:lstStyle/>
          <a:p>
            <a:r>
              <a:rPr lang="en-GB" dirty="0">
                <a:solidFill>
                  <a:srgbClr val="6F2C6F"/>
                </a:solidFill>
                <a:latin typeface="Segoe UI" pitchFamily="34" charset="0"/>
                <a:ea typeface="Segoe UI" pitchFamily="34" charset="0"/>
                <a:cs typeface="Segoe UI" pitchFamily="34" charset="0"/>
              </a:rPr>
              <a:t>Background to the Guidance</a:t>
            </a:r>
          </a:p>
        </p:txBody>
      </p:sp>
      <p:sp>
        <p:nvSpPr>
          <p:cNvPr id="3" name="Content Placeholder 2"/>
          <p:cNvSpPr>
            <a:spLocks noGrp="1"/>
          </p:cNvSpPr>
          <p:nvPr>
            <p:ph idx="1"/>
          </p:nvPr>
        </p:nvSpPr>
        <p:spPr/>
        <p:txBody>
          <a:bodyPr>
            <a:normAutofit fontScale="70000" lnSpcReduction="20000"/>
          </a:bodyPr>
          <a:lstStyle/>
          <a:p>
            <a:pPr>
              <a:lnSpc>
                <a:spcPct val="110000"/>
              </a:lnSpc>
              <a:spcBef>
                <a:spcPts val="1200"/>
              </a:spcBef>
            </a:pPr>
            <a:r>
              <a:rPr lang="en-GB" dirty="0">
                <a:latin typeface="Segoe UI" pitchFamily="34" charset="0"/>
                <a:ea typeface="Segoe UI" pitchFamily="34" charset="0"/>
                <a:cs typeface="Segoe UI" pitchFamily="34" charset="0"/>
              </a:rPr>
              <a:t>Patients who are taking anti-resorptive or anti-angiogenic drugs have a small risk of developing medication-related osteonecrosis of the jaw (MRONJ). This condition may be more prevalent in patients who have dental procedures which impact on bone, for example extractions.</a:t>
            </a:r>
          </a:p>
          <a:p>
            <a:pPr>
              <a:lnSpc>
                <a:spcPct val="110000"/>
              </a:lnSpc>
              <a:spcBef>
                <a:spcPts val="1200"/>
              </a:spcBef>
            </a:pPr>
            <a:r>
              <a:rPr lang="en-GB" dirty="0">
                <a:latin typeface="Segoe UI" pitchFamily="34" charset="0"/>
                <a:ea typeface="Segoe UI" pitchFamily="34" charset="0"/>
                <a:cs typeface="Segoe UI" pitchFamily="34" charset="0"/>
              </a:rPr>
              <a:t>Dental practitioners are likely to see patients who are taking these drugs in primary care as they are prescribed to prevent, as well as to treat, a wide variety of medical conditions. </a:t>
            </a:r>
          </a:p>
          <a:p>
            <a:pPr>
              <a:lnSpc>
                <a:spcPct val="110000"/>
              </a:lnSpc>
              <a:spcBef>
                <a:spcPts val="1200"/>
              </a:spcBef>
            </a:pPr>
            <a:r>
              <a:rPr lang="en-GB" dirty="0">
                <a:latin typeface="Segoe UI" pitchFamily="34" charset="0"/>
                <a:ea typeface="Segoe UI" pitchFamily="34" charset="0"/>
                <a:cs typeface="Segoe UI" pitchFamily="34" charset="0"/>
              </a:rPr>
              <a:t>This guidance aims to help minimise the risk of MRONJ developing in these patients and to encourage a consistent approach to their oral health management. </a:t>
            </a:r>
          </a:p>
          <a:p>
            <a:pPr>
              <a:lnSpc>
                <a:spcPct val="110000"/>
              </a:lnSpc>
              <a:spcBef>
                <a:spcPts val="1200"/>
              </a:spcBef>
            </a:pPr>
            <a:r>
              <a:rPr lang="en-GB" dirty="0">
                <a:latin typeface="Segoe UI" pitchFamily="34" charset="0"/>
                <a:ea typeface="Segoe UI" pitchFamily="34" charset="0"/>
                <a:cs typeface="Segoe UI" pitchFamily="34" charset="0"/>
              </a:rPr>
              <a:t>This guidance is an update to the SDCEP</a:t>
            </a:r>
            <a:r>
              <a:rPr lang="en-GB" i="1" dirty="0">
                <a:latin typeface="Segoe UI" pitchFamily="34" charset="0"/>
                <a:ea typeface="Segoe UI" pitchFamily="34" charset="0"/>
                <a:cs typeface="Segoe UI" pitchFamily="34" charset="0"/>
              </a:rPr>
              <a:t> Oral Health Management of Patients Prescribed Bisphosphonates </a:t>
            </a:r>
            <a:r>
              <a:rPr lang="en-GB" dirty="0">
                <a:latin typeface="Segoe UI" pitchFamily="34" charset="0"/>
                <a:ea typeface="Segoe UI" pitchFamily="34" charset="0"/>
                <a:cs typeface="Segoe UI" pitchFamily="34" charset="0"/>
              </a:rPr>
              <a:t>guidance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598" y="274638"/>
            <a:ext cx="6010011" cy="1143000"/>
          </a:xfrm>
        </p:spPr>
        <p:txBody>
          <a:bodyPr>
            <a:noAutofit/>
          </a:bodyPr>
          <a:lstStyle/>
          <a:p>
            <a:r>
              <a:rPr lang="en-GB" sz="4000" dirty="0">
                <a:solidFill>
                  <a:srgbClr val="6F2C6F"/>
                </a:solidFill>
                <a:latin typeface="Segoe UI" pitchFamily="34" charset="0"/>
                <a:ea typeface="Segoe UI" pitchFamily="34" charset="0"/>
                <a:cs typeface="Segoe UI" pitchFamily="34" charset="0"/>
              </a:rPr>
              <a:t>How was the guidance produced?</a:t>
            </a:r>
          </a:p>
        </p:txBody>
      </p:sp>
      <p:sp>
        <p:nvSpPr>
          <p:cNvPr id="3" name="Content Placeholder 2"/>
          <p:cNvSpPr>
            <a:spLocks noGrp="1"/>
          </p:cNvSpPr>
          <p:nvPr>
            <p:ph idx="1"/>
          </p:nvPr>
        </p:nvSpPr>
        <p:spPr/>
        <p:txBody>
          <a:bodyPr>
            <a:normAutofit/>
          </a:bodyPr>
          <a:lstStyle/>
          <a:p>
            <a:pPr>
              <a:spcBef>
                <a:spcPts val="1200"/>
              </a:spcBef>
            </a:pPr>
            <a:r>
              <a:rPr lang="en-GB" sz="2500" dirty="0">
                <a:latin typeface="Segoe UI" pitchFamily="34" charset="0"/>
                <a:ea typeface="Segoe UI" pitchFamily="34" charset="0"/>
                <a:cs typeface="Segoe UI" pitchFamily="34" charset="0"/>
              </a:rPr>
              <a:t>A Guidance Development Group (GDG), comprising a group of dental and medical professionals with a particular interest in this topic plus two patient representatives, was convened to write the guidance</a:t>
            </a:r>
          </a:p>
          <a:p>
            <a:pPr>
              <a:spcBef>
                <a:spcPts val="1200"/>
              </a:spcBef>
            </a:pPr>
            <a:r>
              <a:rPr lang="en-GB" sz="2500" dirty="0">
                <a:latin typeface="Segoe UI" pitchFamily="34" charset="0"/>
                <a:ea typeface="Segoe UI" pitchFamily="34" charset="0"/>
                <a:cs typeface="Segoe UI" pitchFamily="34" charset="0"/>
              </a:rPr>
              <a:t>SDCEP Research Lead facilitated evidence search and appraisal</a:t>
            </a:r>
          </a:p>
          <a:p>
            <a:pPr>
              <a:spcBef>
                <a:spcPts val="1200"/>
              </a:spcBef>
            </a:pPr>
            <a:r>
              <a:rPr lang="en-GB" sz="2500" dirty="0">
                <a:latin typeface="Segoe UI" pitchFamily="34" charset="0"/>
                <a:ea typeface="Segoe UI" pitchFamily="34" charset="0"/>
                <a:cs typeface="Segoe UI" pitchFamily="34" charset="0"/>
              </a:rPr>
              <a:t>Recommendations based on considered judgement of the evidence</a:t>
            </a:r>
          </a:p>
          <a:p>
            <a:pPr>
              <a:spcBef>
                <a:spcPts val="1200"/>
              </a:spcBef>
            </a:pPr>
            <a:r>
              <a:rPr lang="en-GB" sz="2500" dirty="0">
                <a:latin typeface="Segoe UI" pitchFamily="34" charset="0"/>
                <a:ea typeface="Segoe UI" pitchFamily="34" charset="0"/>
                <a:cs typeface="Segoe UI" pitchFamily="34" charset="0"/>
              </a:rPr>
              <a:t>Full public consultation and peer review before publication</a:t>
            </a:r>
          </a:p>
          <a:p>
            <a:endParaRPr lang="en-GB" sz="2500" dirty="0">
              <a:latin typeface="Segoe UI" pitchFamily="34" charset="0"/>
              <a:ea typeface="Segoe UI" pitchFamily="34" charset="0"/>
              <a:cs typeface="Segoe U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598" y="274638"/>
            <a:ext cx="6010011" cy="1143000"/>
          </a:xfrm>
        </p:spPr>
        <p:txBody>
          <a:bodyPr>
            <a:noAutofit/>
          </a:bodyPr>
          <a:lstStyle/>
          <a:p>
            <a:r>
              <a:rPr lang="en-GB" sz="4000" dirty="0">
                <a:solidFill>
                  <a:srgbClr val="6F2C6F"/>
                </a:solidFill>
                <a:latin typeface="Segoe UI" pitchFamily="34" charset="0"/>
                <a:ea typeface="Segoe UI" pitchFamily="34" charset="0"/>
                <a:cs typeface="Segoe UI" pitchFamily="34" charset="0"/>
              </a:rPr>
              <a:t>NICE Accreditation</a:t>
            </a:r>
          </a:p>
        </p:txBody>
      </p:sp>
      <p:sp>
        <p:nvSpPr>
          <p:cNvPr id="3" name="Content Placeholder 2"/>
          <p:cNvSpPr>
            <a:spLocks noGrp="1"/>
          </p:cNvSpPr>
          <p:nvPr>
            <p:ph idx="1"/>
          </p:nvPr>
        </p:nvSpPr>
        <p:spPr>
          <a:xfrm>
            <a:off x="457200" y="1494845"/>
            <a:ext cx="5188226" cy="4738979"/>
          </a:xfrm>
        </p:spPr>
        <p:txBody>
          <a:bodyPr>
            <a:normAutofit/>
          </a:bodyPr>
          <a:lstStyle/>
          <a:p>
            <a:pPr>
              <a:spcBef>
                <a:spcPts val="1200"/>
              </a:spcBef>
            </a:pPr>
            <a:r>
              <a:rPr lang="en-GB" sz="2400" dirty="0">
                <a:latin typeface="Segoe UI" pitchFamily="34" charset="0"/>
                <a:ea typeface="Segoe UI" pitchFamily="34" charset="0"/>
                <a:cs typeface="Segoe UI" pitchFamily="34" charset="0"/>
              </a:rPr>
              <a:t>NICE has accredited the process used by the Scottish Dental Clinical Effectiveness Programme to produce its </a:t>
            </a:r>
            <a:r>
              <a:rPr lang="en-GB" sz="2400" i="1" dirty="0">
                <a:latin typeface="Segoe UI" pitchFamily="34" charset="0"/>
                <a:ea typeface="Segoe UI" pitchFamily="34" charset="0"/>
                <a:cs typeface="Segoe UI" pitchFamily="34" charset="0"/>
              </a:rPr>
              <a:t>Oral Health Management of Patients at Risk of Medication-related Osteonecrosis of the Jaw</a:t>
            </a:r>
            <a:r>
              <a:rPr lang="en-GB" sz="2400" dirty="0">
                <a:latin typeface="Segoe UI" pitchFamily="34" charset="0"/>
                <a:ea typeface="Segoe UI" pitchFamily="34" charset="0"/>
                <a:cs typeface="Segoe UI" pitchFamily="34" charset="0"/>
              </a:rPr>
              <a:t> guidance. </a:t>
            </a:r>
          </a:p>
          <a:p>
            <a:pPr>
              <a:spcBef>
                <a:spcPts val="1200"/>
              </a:spcBef>
            </a:pPr>
            <a:r>
              <a:rPr lang="en-GB" sz="2400" dirty="0">
                <a:latin typeface="Segoe UI" pitchFamily="34" charset="0"/>
                <a:ea typeface="Segoe UI" pitchFamily="34" charset="0"/>
                <a:cs typeface="Segoe UI" pitchFamily="34" charset="0"/>
              </a:rPr>
              <a:t>Accreditation is valid for 5 years from 15 March 2016. More information on accreditation can be viewed at </a:t>
            </a:r>
            <a:r>
              <a:rPr lang="en-GB" sz="2400" dirty="0">
                <a:latin typeface="Segoe UI" pitchFamily="34" charset="0"/>
                <a:ea typeface="Segoe UI" pitchFamily="34" charset="0"/>
                <a:cs typeface="Segoe UI" pitchFamily="34" charset="0"/>
                <a:hlinkClick r:id="rId2"/>
              </a:rPr>
              <a:t>www.nice.org.uk/accreditation</a:t>
            </a:r>
            <a:r>
              <a:rPr lang="en-GB" sz="2400" dirty="0">
                <a:latin typeface="Segoe UI" pitchFamily="34" charset="0"/>
                <a:ea typeface="Segoe UI" pitchFamily="34" charset="0"/>
                <a:cs typeface="Segoe UI" pitchFamily="34" charset="0"/>
              </a:rPr>
              <a:t>. </a:t>
            </a:r>
          </a:p>
        </p:txBody>
      </p:sp>
      <p:pic>
        <p:nvPicPr>
          <p:cNvPr id="4" name="Picture 3" descr="NICE_Accreditation_CMYK">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5914" y="4976712"/>
            <a:ext cx="2120513" cy="777521"/>
          </a:xfrm>
          <a:prstGeom prst="rect">
            <a:avLst/>
          </a:prstGeom>
          <a:noFill/>
          <a:ln>
            <a:noFill/>
          </a:ln>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62310" y="1656373"/>
            <a:ext cx="2178557" cy="3081604"/>
          </a:xfrm>
          <a:prstGeom prst="rect">
            <a:avLst/>
          </a:prstGeom>
        </p:spPr>
      </p:pic>
    </p:spTree>
    <p:extLst>
      <p:ext uri="{BB962C8B-B14F-4D97-AF65-F5344CB8AC3E}">
        <p14:creationId xmlns:p14="http://schemas.microsoft.com/office/powerpoint/2010/main" val="121735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813" y="274638"/>
            <a:ext cx="6010011" cy="1143000"/>
          </a:xfrm>
        </p:spPr>
        <p:txBody>
          <a:bodyPr/>
          <a:lstStyle/>
          <a:p>
            <a:r>
              <a:rPr lang="en-GB" dirty="0">
                <a:solidFill>
                  <a:srgbClr val="6F2C6F"/>
                </a:solidFill>
                <a:latin typeface="Segoe UI" pitchFamily="34" charset="0"/>
                <a:ea typeface="Segoe UI" pitchFamily="34" charset="0"/>
                <a:cs typeface="Segoe UI" pitchFamily="34" charset="0"/>
              </a:rPr>
              <a:t>Format</a:t>
            </a:r>
          </a:p>
        </p:txBody>
      </p:sp>
      <p:sp>
        <p:nvSpPr>
          <p:cNvPr id="3" name="Content Placeholder 2"/>
          <p:cNvSpPr>
            <a:spLocks noGrp="1"/>
          </p:cNvSpPr>
          <p:nvPr>
            <p:ph idx="1"/>
          </p:nvPr>
        </p:nvSpPr>
        <p:spPr>
          <a:xfrm>
            <a:off x="457199" y="1600200"/>
            <a:ext cx="7968883" cy="4525963"/>
          </a:xfrm>
        </p:spPr>
        <p:txBody>
          <a:bodyPr>
            <a:noAutofit/>
          </a:bodyPr>
          <a:lstStyle/>
          <a:p>
            <a:r>
              <a:rPr lang="en-US" sz="2300" dirty="0">
                <a:latin typeface="Segoe UI" pitchFamily="34" charset="0"/>
                <a:ea typeface="Segoe UI" pitchFamily="34" charset="0"/>
                <a:cs typeface="Segoe UI" pitchFamily="34" charset="0"/>
              </a:rPr>
              <a:t>The guidance provides evidence-based recommendations in the following areas:</a:t>
            </a:r>
            <a:endParaRPr lang="en-GB" sz="2300" dirty="0">
              <a:latin typeface="Segoe UI" pitchFamily="34" charset="0"/>
              <a:ea typeface="Segoe UI" pitchFamily="34" charset="0"/>
              <a:cs typeface="Segoe UI" pitchFamily="34" charset="0"/>
            </a:endParaRPr>
          </a:p>
          <a:p>
            <a:pPr lvl="1">
              <a:lnSpc>
                <a:spcPct val="80000"/>
              </a:lnSpc>
              <a:spcBef>
                <a:spcPts val="600"/>
              </a:spcBef>
              <a:buNone/>
            </a:pPr>
            <a:r>
              <a:rPr lang="en-US" sz="2200" dirty="0">
                <a:latin typeface="Segoe UI Semibold" panose="020B0702040204020203" pitchFamily="34" charset="0"/>
                <a:ea typeface="Segoe UI" pitchFamily="34" charset="0"/>
                <a:cs typeface="Segoe UI" pitchFamily="34" charset="0"/>
              </a:rPr>
              <a:t>Classification of Patient Risk</a:t>
            </a:r>
          </a:p>
          <a:p>
            <a:pPr lvl="1">
              <a:lnSpc>
                <a:spcPct val="80000"/>
              </a:lnSpc>
              <a:spcBef>
                <a:spcPts val="600"/>
              </a:spcBef>
              <a:buNone/>
            </a:pPr>
            <a:r>
              <a:rPr lang="en-US" sz="2200" dirty="0">
                <a:latin typeface="Segoe UI Semibold" panose="020B0702040204020203" pitchFamily="34" charset="0"/>
                <a:ea typeface="Segoe UI" pitchFamily="34" charset="0"/>
                <a:cs typeface="Segoe UI" pitchFamily="34" charset="0"/>
              </a:rPr>
              <a:t>Initial Management of Patients at Risk of MRONJ</a:t>
            </a:r>
          </a:p>
          <a:p>
            <a:pPr lvl="1">
              <a:lnSpc>
                <a:spcPct val="80000"/>
              </a:lnSpc>
              <a:spcBef>
                <a:spcPts val="600"/>
              </a:spcBef>
              <a:buNone/>
            </a:pPr>
            <a:r>
              <a:rPr lang="en-US" sz="2200" dirty="0">
                <a:latin typeface="Segoe UI Semibold" panose="020B0702040204020203" pitchFamily="34" charset="0"/>
                <a:ea typeface="Segoe UI" pitchFamily="34" charset="0"/>
                <a:cs typeface="Segoe UI" pitchFamily="34" charset="0"/>
              </a:rPr>
              <a:t>Ongoing Management of Patients at Risk of MRONJ</a:t>
            </a:r>
          </a:p>
          <a:p>
            <a:pPr lvl="1">
              <a:lnSpc>
                <a:spcPct val="80000"/>
              </a:lnSpc>
              <a:spcBef>
                <a:spcPts val="600"/>
              </a:spcBef>
              <a:buNone/>
            </a:pPr>
            <a:r>
              <a:rPr lang="en-US" sz="2000" b="1" dirty="0">
                <a:latin typeface="Segoe UI" pitchFamily="34" charset="0"/>
                <a:ea typeface="Segoe UI" pitchFamily="34" charset="0"/>
                <a:cs typeface="Segoe UI" pitchFamily="34" charset="0"/>
              </a:rPr>
              <a:t>	</a:t>
            </a:r>
          </a:p>
          <a:p>
            <a:pPr marL="342900" lvl="1" indent="-342900">
              <a:lnSpc>
                <a:spcPct val="80000"/>
              </a:lnSpc>
              <a:buFont typeface="Arial"/>
              <a:buChar char="•"/>
            </a:pPr>
            <a:r>
              <a:rPr lang="en-US" sz="2300" dirty="0">
                <a:latin typeface="Segoe UI" pitchFamily="34" charset="0"/>
                <a:ea typeface="Segoe UI" pitchFamily="34" charset="0"/>
                <a:cs typeface="Segoe UI" pitchFamily="34" charset="0"/>
              </a:rPr>
              <a:t>Key recommendations are highlighted at the beginning of each section with brief summaries of the evidence underpinning the guidance recommendations throughout the text. </a:t>
            </a:r>
          </a:p>
          <a:p>
            <a:pPr>
              <a:spcBef>
                <a:spcPts val="1200"/>
              </a:spcBef>
            </a:pPr>
            <a:r>
              <a:rPr lang="en-US" sz="2300" dirty="0">
                <a:latin typeface="Segoe UI" pitchFamily="34" charset="0"/>
                <a:ea typeface="Segoe UI" pitchFamily="34" charset="0"/>
                <a:cs typeface="Segoe UI" pitchFamily="34" charset="0"/>
              </a:rPr>
              <a:t>A more in-depth discussion of the evidence is provided in a separate </a:t>
            </a:r>
            <a:r>
              <a:rPr lang="en-US" sz="2300" dirty="0">
                <a:latin typeface="Segoe UI Semibold" panose="020B0702040204020203" pitchFamily="34" charset="0"/>
                <a:ea typeface="Segoe UI" pitchFamily="34" charset="0"/>
                <a:cs typeface="Segoe UI" pitchFamily="34" charset="0"/>
              </a:rPr>
              <a:t>Guidance Development Methodology</a:t>
            </a:r>
            <a:r>
              <a:rPr lang="en-US" sz="2300" b="1" dirty="0">
                <a:latin typeface="Segoe UI" pitchFamily="34" charset="0"/>
                <a:ea typeface="Segoe UI" pitchFamily="34" charset="0"/>
                <a:cs typeface="Segoe UI" pitchFamily="34" charset="0"/>
              </a:rPr>
              <a:t> </a:t>
            </a:r>
            <a:r>
              <a:rPr lang="en-US" sz="2300" dirty="0">
                <a:latin typeface="Segoe UI" pitchFamily="34" charset="0"/>
                <a:ea typeface="Segoe UI" pitchFamily="34" charset="0"/>
                <a:cs typeface="Segoe UI" pitchFamily="34" charset="0"/>
              </a:rPr>
              <a:t>document.</a:t>
            </a:r>
            <a:endParaRPr lang="en-GB" sz="2300" dirty="0">
              <a:latin typeface="Segoe UI" pitchFamily="34" charset="0"/>
              <a:ea typeface="Segoe UI" pitchFamily="34" charset="0"/>
              <a:cs typeface="Segoe U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484" y="274638"/>
            <a:ext cx="6010011" cy="1143000"/>
          </a:xfrm>
        </p:spPr>
        <p:txBody>
          <a:bodyPr>
            <a:noAutofit/>
          </a:bodyPr>
          <a:lstStyle/>
          <a:p>
            <a:r>
              <a:rPr lang="en-GB" sz="3600" dirty="0">
                <a:solidFill>
                  <a:srgbClr val="6F2C6F"/>
                </a:solidFill>
                <a:latin typeface="Segoe UI" pitchFamily="34" charset="0"/>
                <a:ea typeface="Segoe UI" pitchFamily="34" charset="0"/>
                <a:cs typeface="Segoe UI" pitchFamily="34" charset="0"/>
              </a:rPr>
              <a:t>Classification of Patient Risk</a:t>
            </a:r>
          </a:p>
        </p:txBody>
      </p:sp>
      <p:sp>
        <p:nvSpPr>
          <p:cNvPr id="3" name="Content Placeholder 2"/>
          <p:cNvSpPr>
            <a:spLocks noGrp="1"/>
          </p:cNvSpPr>
          <p:nvPr>
            <p:ph idx="1"/>
          </p:nvPr>
        </p:nvSpPr>
        <p:spPr>
          <a:xfrm>
            <a:off x="457199" y="1600200"/>
            <a:ext cx="4636235" cy="4525963"/>
          </a:xfrm>
        </p:spPr>
        <p:txBody>
          <a:bodyPr>
            <a:normAutofit/>
          </a:bodyPr>
          <a:lstStyle/>
          <a:p>
            <a:r>
              <a:rPr lang="en-GB" sz="2400" dirty="0">
                <a:latin typeface="Segoe UI" pitchFamily="34" charset="0"/>
                <a:ea typeface="Segoe UI" pitchFamily="34" charset="0"/>
                <a:cs typeface="Segoe UI" pitchFamily="34" charset="0"/>
              </a:rPr>
              <a:t>Assess whether a patient taking anti-resorptive or anti-angiogenic drugs is at low risk or higher risk of developing MRONJ based on their medical condition, type and duration of drug therapy and any other complicating factors and record this in the patient’s clinical notes</a:t>
            </a:r>
            <a:r>
              <a:rPr lang="en-US" sz="2400" b="1" dirty="0">
                <a:latin typeface="Segoe UI" pitchFamily="34" charset="0"/>
                <a:ea typeface="Segoe UI" pitchFamily="34" charset="0"/>
                <a:cs typeface="Segoe UI" pitchFamily="34" charset="0"/>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23658" y="1600200"/>
            <a:ext cx="3835685" cy="44105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96063" y="274638"/>
            <a:ext cx="6098650" cy="1143000"/>
          </a:xfrm>
        </p:spPr>
        <p:txBody>
          <a:bodyPr>
            <a:noAutofit/>
          </a:bodyPr>
          <a:lstStyle/>
          <a:p>
            <a:r>
              <a:rPr lang="en-GB" sz="3600" dirty="0">
                <a:solidFill>
                  <a:srgbClr val="6F2C6F"/>
                </a:solidFill>
                <a:latin typeface="Segoe UI" panose="020B0502040204020203" pitchFamily="34" charset="0"/>
                <a:ea typeface="Segoe UI" panose="020B0502040204020203" pitchFamily="34" charset="0"/>
                <a:cs typeface="Segoe UI" panose="020B0502040204020203" pitchFamily="34" charset="0"/>
              </a:rPr>
              <a:t>Initial Management of Patients at Risk of MRONJ</a:t>
            </a:r>
          </a:p>
        </p:txBody>
      </p:sp>
      <p:sp>
        <p:nvSpPr>
          <p:cNvPr id="10" name="Content Placeholder 9"/>
          <p:cNvSpPr>
            <a:spLocks noGrp="1"/>
          </p:cNvSpPr>
          <p:nvPr>
            <p:ph idx="1"/>
          </p:nvPr>
        </p:nvSpPr>
        <p:spPr/>
        <p:txBody>
          <a:bodyPr>
            <a:noAutofit/>
          </a:bodyPr>
          <a:lstStyle/>
          <a:p>
            <a:pPr>
              <a:lnSpc>
                <a:spcPct val="120000"/>
              </a:lnSpc>
            </a:pPr>
            <a:r>
              <a:rPr lang="en-GB" sz="2000" dirty="0">
                <a:latin typeface="Segoe UI" pitchFamily="34" charset="0"/>
                <a:ea typeface="Segoe UI" pitchFamily="34" charset="0"/>
                <a:cs typeface="Segoe UI" pitchFamily="34" charset="0"/>
              </a:rPr>
              <a:t>Before commencement of anti-resorptive or anti-angiogenic drug therapy, or as soon as possible thereafter, aim to get the patient as dentally fit as feasible, prioritising preventive care. </a:t>
            </a:r>
          </a:p>
          <a:p>
            <a:pPr>
              <a:lnSpc>
                <a:spcPct val="120000"/>
              </a:lnSpc>
            </a:pPr>
            <a:r>
              <a:rPr lang="en-GB" sz="2000" dirty="0">
                <a:latin typeface="Segoe UI" pitchFamily="34" charset="0"/>
                <a:ea typeface="Segoe UI" pitchFamily="34" charset="0"/>
                <a:cs typeface="Segoe UI" pitchFamily="34" charset="0"/>
              </a:rPr>
              <a:t>Higher risk cancer patients should preferably undergo a thorough dental assessment, with remedial dental treatment where required, prior to commencement of the drug therapy.</a:t>
            </a:r>
          </a:p>
          <a:p>
            <a:pPr lvl="0">
              <a:lnSpc>
                <a:spcPct val="120000"/>
              </a:lnSpc>
            </a:pPr>
            <a:r>
              <a:rPr lang="en-GB" sz="2000" dirty="0">
                <a:latin typeface="Segoe UI" pitchFamily="34" charset="0"/>
                <a:ea typeface="Segoe UI" pitchFamily="34" charset="0"/>
                <a:cs typeface="Segoe UI" pitchFamily="34" charset="0"/>
              </a:rPr>
              <a:t>Advise the patient that, due to the medication they are taking, there may be a risk of developing MRONJ but ensure that they understand that the risk is small. </a:t>
            </a:r>
          </a:p>
          <a:p>
            <a:pPr lvl="0">
              <a:lnSpc>
                <a:spcPct val="120000"/>
              </a:lnSpc>
            </a:pPr>
            <a:r>
              <a:rPr lang="en-GB" sz="2000" dirty="0">
                <a:latin typeface="Segoe UI" pitchFamily="34" charset="0"/>
                <a:ea typeface="Segoe UI" pitchFamily="34" charset="0"/>
                <a:cs typeface="Segoe UI" pitchFamily="34" charset="0"/>
              </a:rPr>
              <a:t>Ensure that the patient is not discouraged from taking their medication or from undergoing dental treatment. Record that this advice has been given.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96063" y="274638"/>
            <a:ext cx="6098650" cy="1143000"/>
          </a:xfrm>
        </p:spPr>
        <p:txBody>
          <a:bodyPr>
            <a:noAutofit/>
          </a:bodyPr>
          <a:lstStyle/>
          <a:p>
            <a:r>
              <a:rPr lang="en-GB" sz="3600" dirty="0">
                <a:solidFill>
                  <a:srgbClr val="6F2C6F"/>
                </a:solidFill>
                <a:latin typeface="Segoe UI" panose="020B0502040204020203" pitchFamily="34" charset="0"/>
                <a:ea typeface="Segoe UI" panose="020B0502040204020203" pitchFamily="34" charset="0"/>
                <a:cs typeface="Segoe UI" panose="020B0502040204020203" pitchFamily="34" charset="0"/>
              </a:rPr>
              <a:t>Initial Management of Patients at Risk of MRONJ</a:t>
            </a:r>
          </a:p>
        </p:txBody>
      </p:sp>
      <p:sp>
        <p:nvSpPr>
          <p:cNvPr id="10" name="Content Placeholder 9"/>
          <p:cNvSpPr>
            <a:spLocks noGrp="1"/>
          </p:cNvSpPr>
          <p:nvPr>
            <p:ph idx="1"/>
          </p:nvPr>
        </p:nvSpPr>
        <p:spPr/>
        <p:txBody>
          <a:bodyPr>
            <a:noAutofit/>
          </a:bodyPr>
          <a:lstStyle/>
          <a:p>
            <a:pPr lvl="0">
              <a:lnSpc>
                <a:spcPct val="120000"/>
              </a:lnSpc>
            </a:pPr>
            <a:r>
              <a:rPr lang="en-GB" sz="2200" dirty="0">
                <a:latin typeface="Segoe UI" pitchFamily="34" charset="0"/>
                <a:ea typeface="Segoe UI" pitchFamily="34" charset="0"/>
                <a:cs typeface="Segoe UI" pitchFamily="34" charset="0"/>
              </a:rPr>
              <a:t>Give personalised preventive advice to help the patient optimise their oral health.</a:t>
            </a:r>
          </a:p>
          <a:p>
            <a:pPr lvl="0">
              <a:lnSpc>
                <a:spcPct val="120000"/>
              </a:lnSpc>
            </a:pPr>
            <a:r>
              <a:rPr lang="en-GB" sz="2200" dirty="0">
                <a:latin typeface="Segoe UI" pitchFamily="34" charset="0"/>
                <a:ea typeface="Segoe UI" pitchFamily="34" charset="0"/>
                <a:cs typeface="Segoe UI" pitchFamily="34" charset="0"/>
              </a:rPr>
              <a:t>Prioritise care that will reduce mucosal trauma or may help avoid future extractions or any oral surgery or procedures that may impact on bone.</a:t>
            </a:r>
          </a:p>
          <a:p>
            <a:pPr lvl="0">
              <a:lnSpc>
                <a:spcPct val="120000"/>
              </a:lnSpc>
            </a:pPr>
            <a:r>
              <a:rPr lang="en-GB" sz="2200" dirty="0">
                <a:latin typeface="Segoe UI" pitchFamily="34" charset="0"/>
                <a:ea typeface="Segoe UI" pitchFamily="34" charset="0"/>
                <a:cs typeface="Segoe UI" pitchFamily="34" charset="0"/>
              </a:rPr>
              <a:t>For medically complex patients for whom you would normally seek advice, including higher risk patients who are being treated with anti-resorptive or anti-angiogenic drugs for the management of cancer, consider consulting a specialist with regards to clinical assessment and treatment planning. </a:t>
            </a:r>
          </a:p>
        </p:txBody>
      </p:sp>
    </p:spTree>
    <p:extLst>
      <p:ext uri="{BB962C8B-B14F-4D97-AF65-F5344CB8AC3E}">
        <p14:creationId xmlns:p14="http://schemas.microsoft.com/office/powerpoint/2010/main" val="535236345"/>
      </p:ext>
    </p:extLst>
  </p:cSld>
  <p:clrMapOvr>
    <a:masterClrMapping/>
  </p:clrMapOvr>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piDescription xmlns="http://schemas.microsoft.com/sharepoint/v3" xsi:nil="true"/>
    <Creator xmlns="9369f9cd-7934-46f9-83f8-0ab2aa6125c5" xsi:nil="true"/>
    <Tags xmlns="9369f9cd-7934-46f9-83f8-0ab2aa6125c5" xsi:nil="true"/>
    <MimeType xmlns="9369f9cd-7934-46f9-83f8-0ab2aa6125c5" xsi:nil="true"/>
    <Legacy_x0020_ID xmlns="9369f9cd-7934-46f9-83f8-0ab2aa6125c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NES Document" ma:contentTypeID="0x010100540009AA9B7AD14AB7CB3A6FC98C51F800A27F9773C2FF564490DAD634CA8DC45A" ma:contentTypeVersion="7" ma:contentTypeDescription="" ma:contentTypeScope="" ma:versionID="02acda5a98f055bd67fb66bc67616bfe">
  <xsd:schema xmlns:xsd="http://www.w3.org/2001/XMLSchema" xmlns:xs="http://www.w3.org/2001/XMLSchema" xmlns:p="http://schemas.microsoft.com/office/2006/metadata/properties" xmlns:ns1="http://schemas.microsoft.com/sharepoint/v3" xmlns:ns2="9369f9cd-7934-46f9-83f8-0ab2aa6125c5" targetNamespace="http://schemas.microsoft.com/office/2006/metadata/properties" ma:root="true" ma:fieldsID="d60ec0a984dd89c681e2154d3859367b" ns1:_="" ns2:_="">
    <xsd:import namespace="http://schemas.microsoft.com/sharepoint/v3"/>
    <xsd:import namespace="9369f9cd-7934-46f9-83f8-0ab2aa6125c5"/>
    <xsd:element name="properties">
      <xsd:complexType>
        <xsd:sequence>
          <xsd:element name="documentManagement">
            <xsd:complexType>
              <xsd:all>
                <xsd:element ref="ns1:KpiDescription" minOccurs="0"/>
                <xsd:element ref="ns2:MimeType" minOccurs="0"/>
                <xsd:element ref="ns2:Creator" minOccurs="0"/>
                <xsd:element ref="ns2:Tags" minOccurs="0"/>
                <xsd:element ref="ns2:Legacy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69f9cd-7934-46f9-83f8-0ab2aa6125c5" elementFormDefault="qualified">
    <xsd:import namespace="http://schemas.microsoft.com/office/2006/documentManagement/types"/>
    <xsd:import namespace="http://schemas.microsoft.com/office/infopath/2007/PartnerControls"/>
    <xsd:element name="MimeType" ma:index="3" nillable="true" ma:displayName="Mime Type" ma:internalName="MimeType">
      <xsd:simpleType>
        <xsd:restriction base="dms:Text">
          <xsd:maxLength value="255"/>
        </xsd:restriction>
      </xsd:simpleType>
    </xsd:element>
    <xsd:element name="Creator" ma:index="5" nillable="true" ma:displayName="Creator" ma:internalName="Creator">
      <xsd:simpleType>
        <xsd:restriction base="dms:Text">
          <xsd:maxLength value="255"/>
        </xsd:restriction>
      </xsd:simpleType>
    </xsd:element>
    <xsd:element name="Tags" ma:index="6" nillable="true" ma:displayName="Tags" ma:internalName="Tags">
      <xsd:simpleType>
        <xsd:restriction base="dms:Note">
          <xsd:maxLength value="255"/>
        </xsd:restriction>
      </xsd:simpleType>
    </xsd:element>
    <xsd:element name="Legacy_x0020_ID" ma:index="7" nillable="true" ma:displayName="Legacy ID" ma:internalName="Legacy_x0020_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16ac32b6-d060-42fb-93c0-6c46742e1aee" ContentTypeId="0x010100540009AA9B7AD14AB7CB3A6FC98C51F8" PreviousValue="false"/>
</file>

<file path=customXml/itemProps1.xml><?xml version="1.0" encoding="utf-8"?>
<ds:datastoreItem xmlns:ds="http://schemas.openxmlformats.org/officeDocument/2006/customXml" ds:itemID="{6954CB55-AE3D-4EA4-BC0F-56143E6F022B}">
  <ds:schemaRefs>
    <ds:schemaRef ds:uri="http://schemas.microsoft.com/sharepoint/v3/contenttype/forms"/>
  </ds:schemaRefs>
</ds:datastoreItem>
</file>

<file path=customXml/itemProps2.xml><?xml version="1.0" encoding="utf-8"?>
<ds:datastoreItem xmlns:ds="http://schemas.openxmlformats.org/officeDocument/2006/customXml" ds:itemID="{C9608722-7BA6-4F03-A458-2C8B508B922E}">
  <ds:schemaRefs>
    <ds:schemaRef ds:uri="http://purl.org/dc/terms/"/>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9369f9cd-7934-46f9-83f8-0ab2aa6125c5"/>
    <ds:schemaRef ds:uri="http://schemas.microsoft.com/sharepoint/v3"/>
  </ds:schemaRefs>
</ds:datastoreItem>
</file>

<file path=customXml/itemProps3.xml><?xml version="1.0" encoding="utf-8"?>
<ds:datastoreItem xmlns:ds="http://schemas.openxmlformats.org/officeDocument/2006/customXml" ds:itemID="{1897783B-DEA9-4F91-8D86-7743413B1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69f9cd-7934-46f9-83f8-0ab2aa612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535E189-8278-4EB2-B6FB-4A9D41F89AB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443</TotalTime>
  <Words>977</Words>
  <Application>Microsoft Office PowerPoint</Application>
  <PresentationFormat>On-screen Show (4:3)</PresentationFormat>
  <Paragraphs>60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Segoe UI</vt:lpstr>
      <vt:lpstr>Segoe UI Semibold</vt:lpstr>
      <vt:lpstr>Office Theme</vt:lpstr>
      <vt:lpstr>Published March 2017</vt:lpstr>
      <vt:lpstr>What is SDCEP?</vt:lpstr>
      <vt:lpstr>Background to the Guidance</vt:lpstr>
      <vt:lpstr>How was the guidance produced?</vt:lpstr>
      <vt:lpstr>NICE Accreditation</vt:lpstr>
      <vt:lpstr>Format</vt:lpstr>
      <vt:lpstr>Classification of Patient Risk</vt:lpstr>
      <vt:lpstr>Initial Management of Patients at Risk of MRONJ</vt:lpstr>
      <vt:lpstr>Initial Management of Patients at Risk of MRONJ</vt:lpstr>
      <vt:lpstr>Continuing Management of Patients at Risk of MRONJ</vt:lpstr>
      <vt:lpstr>Continuing Management of Patients at Risk of MRONJ</vt:lpstr>
      <vt:lpstr>Oral Health Management of Patients at Risk of MRONJ</vt:lpstr>
      <vt:lpstr>Supporting Tools</vt:lpstr>
      <vt:lpstr>More Information</vt:lpstr>
    </vt:vector>
  </TitlesOfParts>
  <Company>NHS Education for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Wright</dc:creator>
  <cp:lastModifiedBy>Stephen Jollie</cp:lastModifiedBy>
  <cp:revision>68</cp:revision>
  <dcterms:created xsi:type="dcterms:W3CDTF">2014-02-21T13:30:02Z</dcterms:created>
  <dcterms:modified xsi:type="dcterms:W3CDTF">2021-09-20T09:55:25Z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0x010100540009AA9B7AD14AB7CB3A6FC98C51F800A27F9773C2FF564490DAD634CA8DC45A</vt:lpwstr>
  </property>
</Properties>
</file>